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Nunito"/>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16fc99483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16fc99483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25 minutes to present so go slow and explain different functionalities in more detail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3aa858b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3aa858b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2e7e18a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2e7e18a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Danny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16fc99483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16fc99483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Danny</a:t>
            </a:r>
            <a:endParaRPr/>
          </a:p>
          <a:p>
            <a:pPr indent="-298450" lvl="0" marL="457200" rtl="0" algn="l">
              <a:spcBef>
                <a:spcPts val="0"/>
              </a:spcBef>
              <a:spcAft>
                <a:spcPts val="0"/>
              </a:spcAft>
              <a:buSzPts val="1100"/>
              <a:buAutoNum type="arabicPeriod"/>
            </a:pPr>
            <a:r>
              <a:rPr lang="en"/>
              <a:t>Flow of registering a new course and editing one hole</a:t>
            </a:r>
            <a:endParaRPr/>
          </a:p>
          <a:p>
            <a:pPr indent="-298450" lvl="0" marL="457200" rtl="0" algn="l">
              <a:spcBef>
                <a:spcPts val="0"/>
              </a:spcBef>
              <a:spcAft>
                <a:spcPts val="0"/>
              </a:spcAft>
              <a:buSzPts val="1100"/>
              <a:buAutoNum type="arabicPeriod"/>
            </a:pPr>
            <a:r>
              <a:rPr lang="en"/>
              <a:t>Flow of managing a course with an already completed account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2e7e18a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2e7e18a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Eli and Adam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2c3cad9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2c3cad9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Eli and Adam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16fc99483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16fc99483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3c3c2414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3c3c2414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3aa858b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3aa858b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Bailey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33bb230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33bb230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Bailey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2e7e18ae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2e7e18ae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Bailey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27db0da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27db0da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Bailey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3aa858b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3aa858b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2c3cad90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2c3cad90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Alyssa?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3c3c241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3c3c241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Alyssa?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2e7e18a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2e7e18a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Alyssa?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54" name="Shape 54"/>
        <p:cNvGrpSpPr/>
        <p:nvPr/>
      </p:nvGrpSpPr>
      <p:grpSpPr>
        <a:xfrm>
          <a:off x="0" y="0"/>
          <a:ext cx="0" cy="0"/>
          <a:chOff x="0" y="0"/>
          <a:chExt cx="0" cy="0"/>
        </a:xfrm>
      </p:grpSpPr>
      <p:sp>
        <p:nvSpPr>
          <p:cNvPr id="55" name="Google Shape;55;p1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255200" y="592"/>
            <a:ext cx="2250363" cy="1044300"/>
            <a:chOff x="255200" y="592"/>
            <a:chExt cx="2250363" cy="1044300"/>
          </a:xfrm>
        </p:grpSpPr>
        <p:sp>
          <p:nvSpPr>
            <p:cNvPr id="60" name="Google Shape;60;p1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4"/>
          <p:cNvGrpSpPr/>
          <p:nvPr/>
        </p:nvGrpSpPr>
        <p:grpSpPr>
          <a:xfrm>
            <a:off x="905395" y="592"/>
            <a:ext cx="2250363" cy="1044300"/>
            <a:chOff x="905395" y="592"/>
            <a:chExt cx="2250363" cy="1044300"/>
          </a:xfrm>
        </p:grpSpPr>
        <p:sp>
          <p:nvSpPr>
            <p:cNvPr id="64" name="Google Shape;64;p1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14"/>
          <p:cNvGrpSpPr/>
          <p:nvPr/>
        </p:nvGrpSpPr>
        <p:grpSpPr>
          <a:xfrm>
            <a:off x="7057468" y="5088"/>
            <a:ext cx="1851282" cy="752108"/>
            <a:chOff x="6917201" y="0"/>
            <a:chExt cx="2227777" cy="863400"/>
          </a:xfrm>
        </p:grpSpPr>
        <p:sp>
          <p:nvSpPr>
            <p:cNvPr id="68" name="Google Shape;68;p1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4"/>
          <p:cNvGrpSpPr/>
          <p:nvPr/>
        </p:nvGrpSpPr>
        <p:grpSpPr>
          <a:xfrm>
            <a:off x="6553032" y="4217852"/>
            <a:ext cx="2389068" cy="925737"/>
            <a:chOff x="6917201" y="0"/>
            <a:chExt cx="2227777" cy="863400"/>
          </a:xfrm>
        </p:grpSpPr>
        <p:sp>
          <p:nvSpPr>
            <p:cNvPr id="72" name="Google Shape;72;p1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4"/>
          <p:cNvGrpSpPr/>
          <p:nvPr/>
        </p:nvGrpSpPr>
        <p:grpSpPr>
          <a:xfrm>
            <a:off x="199149" y="4055652"/>
            <a:ext cx="2795414" cy="1083308"/>
            <a:chOff x="6917201" y="0"/>
            <a:chExt cx="2227777" cy="863400"/>
          </a:xfrm>
        </p:grpSpPr>
        <p:sp>
          <p:nvSpPr>
            <p:cNvPr id="76" name="Google Shape;76;p1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4"/>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0" name="Google Shape;80;p14"/>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81" name="Google Shape;81;p1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82" name="Shape 82"/>
        <p:cNvGrpSpPr/>
        <p:nvPr/>
      </p:nvGrpSpPr>
      <p:grpSpPr>
        <a:xfrm>
          <a:off x="0" y="0"/>
          <a:ext cx="0" cy="0"/>
          <a:chOff x="0" y="0"/>
          <a:chExt cx="0" cy="0"/>
        </a:xfrm>
      </p:grpSpPr>
      <p:sp>
        <p:nvSpPr>
          <p:cNvPr id="83" name="Google Shape;83;p15"/>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5"/>
          <p:cNvGrpSpPr/>
          <p:nvPr/>
        </p:nvGrpSpPr>
        <p:grpSpPr>
          <a:xfrm>
            <a:off x="5594191" y="3961115"/>
            <a:ext cx="2910145" cy="1182340"/>
            <a:chOff x="6917201" y="0"/>
            <a:chExt cx="2227777" cy="863400"/>
          </a:xfrm>
        </p:grpSpPr>
        <p:sp>
          <p:nvSpPr>
            <p:cNvPr id="85" name="Google Shape;85;p1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5"/>
          <p:cNvGrpSpPr/>
          <p:nvPr/>
        </p:nvGrpSpPr>
        <p:grpSpPr>
          <a:xfrm>
            <a:off x="199149" y="2"/>
            <a:ext cx="2795414" cy="1083308"/>
            <a:chOff x="6917201" y="0"/>
            <a:chExt cx="2227777" cy="863400"/>
          </a:xfrm>
        </p:grpSpPr>
        <p:sp>
          <p:nvSpPr>
            <p:cNvPr id="89" name="Google Shape;89;p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5"/>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93" name="Google Shape;93;p1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94" name="Shape 94"/>
        <p:cNvGrpSpPr/>
        <p:nvPr/>
      </p:nvGrpSpPr>
      <p:grpSpPr>
        <a:xfrm>
          <a:off x="0" y="0"/>
          <a:ext cx="0" cy="0"/>
          <a:chOff x="0" y="0"/>
          <a:chExt cx="0" cy="0"/>
        </a:xfrm>
      </p:grpSpPr>
      <p:sp>
        <p:nvSpPr>
          <p:cNvPr id="95" name="Google Shape;95;p1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9" name="Google Shape;99;p1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0" name="Google Shape;100;p1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101" name="Shape 101"/>
        <p:cNvGrpSpPr/>
        <p:nvPr/>
      </p:nvGrpSpPr>
      <p:grpSpPr>
        <a:xfrm>
          <a:off x="0" y="0"/>
          <a:ext cx="0" cy="0"/>
          <a:chOff x="0" y="0"/>
          <a:chExt cx="0" cy="0"/>
        </a:xfrm>
      </p:grpSpPr>
      <p:sp>
        <p:nvSpPr>
          <p:cNvPr id="102" name="Google Shape;102;p1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7"/>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7"/>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109" name="Shape 109"/>
        <p:cNvGrpSpPr/>
        <p:nvPr/>
      </p:nvGrpSpPr>
      <p:grpSpPr>
        <a:xfrm>
          <a:off x="0" y="0"/>
          <a:ext cx="0" cy="0"/>
          <a:chOff x="0" y="0"/>
          <a:chExt cx="0" cy="0"/>
        </a:xfrm>
      </p:grpSpPr>
      <p:sp>
        <p:nvSpPr>
          <p:cNvPr id="110" name="Google Shape;110;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1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115"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0" name="Google Shape;120;p19"/>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1" name="Google Shape;121;p1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122" name="Shape 122"/>
        <p:cNvGrpSpPr/>
        <p:nvPr/>
      </p:nvGrpSpPr>
      <p:grpSpPr>
        <a:xfrm>
          <a:off x="0" y="0"/>
          <a:ext cx="0" cy="0"/>
          <a:chOff x="0" y="0"/>
          <a:chExt cx="0" cy="0"/>
        </a:xfrm>
      </p:grpSpPr>
      <p:sp>
        <p:nvSpPr>
          <p:cNvPr id="123" name="Google Shape;123;p20"/>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20"/>
          <p:cNvGrpSpPr/>
          <p:nvPr/>
        </p:nvGrpSpPr>
        <p:grpSpPr>
          <a:xfrm>
            <a:off x="255991" y="-118"/>
            <a:ext cx="2251347" cy="1043408"/>
            <a:chOff x="3961956" y="4383950"/>
            <a:chExt cx="1160548" cy="548700"/>
          </a:xfrm>
        </p:grpSpPr>
        <p:sp>
          <p:nvSpPr>
            <p:cNvPr id="126" name="Google Shape;126;p20"/>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0"/>
          <p:cNvGrpSpPr/>
          <p:nvPr/>
        </p:nvGrpSpPr>
        <p:grpSpPr>
          <a:xfrm>
            <a:off x="34934" y="4522125"/>
            <a:ext cx="1593306" cy="617072"/>
            <a:chOff x="6917201" y="0"/>
            <a:chExt cx="2227777" cy="863400"/>
          </a:xfrm>
        </p:grpSpPr>
        <p:sp>
          <p:nvSpPr>
            <p:cNvPr id="131" name="Google Shape;131;p20"/>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20"/>
          <p:cNvGrpSpPr/>
          <p:nvPr/>
        </p:nvGrpSpPr>
        <p:grpSpPr>
          <a:xfrm>
            <a:off x="5886353" y="1243"/>
            <a:ext cx="3257455" cy="1261514"/>
            <a:chOff x="6917201" y="0"/>
            <a:chExt cx="2227777" cy="863400"/>
          </a:xfrm>
        </p:grpSpPr>
        <p:sp>
          <p:nvSpPr>
            <p:cNvPr id="135" name="Google Shape;135;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0"/>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39" name="Google Shape;139;p2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140" name="Shape 140"/>
        <p:cNvGrpSpPr/>
        <p:nvPr/>
      </p:nvGrpSpPr>
      <p:grpSpPr>
        <a:xfrm>
          <a:off x="0" y="0"/>
          <a:ext cx="0" cy="0"/>
          <a:chOff x="0" y="0"/>
          <a:chExt cx="0" cy="0"/>
        </a:xfrm>
      </p:grpSpPr>
      <p:sp>
        <p:nvSpPr>
          <p:cNvPr id="141" name="Google Shape;141;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5" name="Google Shape;145;p21"/>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46" name="Google Shape;146;p21"/>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7" name="Google Shape;147;p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48" name="Shape 148"/>
        <p:cNvGrpSpPr/>
        <p:nvPr/>
      </p:nvGrpSpPr>
      <p:grpSpPr>
        <a:xfrm>
          <a:off x="0" y="0"/>
          <a:ext cx="0" cy="0"/>
          <a:chOff x="0" y="0"/>
          <a:chExt cx="0" cy="0"/>
        </a:xfrm>
      </p:grpSpPr>
      <p:sp>
        <p:nvSpPr>
          <p:cNvPr id="149" name="Google Shape;149;p22"/>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53" name="Google Shape;153;p2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54"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3"/>
          <p:cNvGrpSpPr/>
          <p:nvPr/>
        </p:nvGrpSpPr>
        <p:grpSpPr>
          <a:xfrm>
            <a:off x="5959222" y="4119576"/>
            <a:ext cx="2520952" cy="1024165"/>
            <a:chOff x="6917201" y="0"/>
            <a:chExt cx="2227777" cy="863400"/>
          </a:xfrm>
        </p:grpSpPr>
        <p:sp>
          <p:nvSpPr>
            <p:cNvPr id="157" name="Google Shape;157;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3"/>
          <p:cNvGrpSpPr/>
          <p:nvPr/>
        </p:nvGrpSpPr>
        <p:grpSpPr>
          <a:xfrm>
            <a:off x="199149" y="2"/>
            <a:ext cx="2795414" cy="1083308"/>
            <a:chOff x="6917201" y="0"/>
            <a:chExt cx="2227777" cy="863400"/>
          </a:xfrm>
        </p:grpSpPr>
        <p:sp>
          <p:nvSpPr>
            <p:cNvPr id="161" name="Google Shape;161;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3"/>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SzPts val="1300"/>
              <a:buChar char="●"/>
              <a:defRPr/>
            </a:lvl1pPr>
            <a:lvl2pPr indent="-298450" lvl="1" marL="914400" rtl="0" algn="ctr">
              <a:spcBef>
                <a:spcPts val="1600"/>
              </a:spcBef>
              <a:spcAft>
                <a:spcPts val="0"/>
              </a:spcAft>
              <a:buSzPts val="1100"/>
              <a:buChar char="○"/>
              <a:defRPr/>
            </a:lvl2pPr>
            <a:lvl3pPr indent="-298450" lvl="2" marL="1371600" rtl="0" algn="ctr">
              <a:spcBef>
                <a:spcPts val="1600"/>
              </a:spcBef>
              <a:spcAft>
                <a:spcPts val="0"/>
              </a:spcAft>
              <a:buSzPts val="1100"/>
              <a:buChar char="■"/>
              <a:defRPr/>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a:lvl5pPr>
            <a:lvl6pPr indent="-298450" lvl="5" marL="2743200" rtl="0" algn="ctr">
              <a:spcBef>
                <a:spcPts val="1600"/>
              </a:spcBef>
              <a:spcAft>
                <a:spcPts val="0"/>
              </a:spcAft>
              <a:buSzPts val="1100"/>
              <a:buChar char="■"/>
              <a:defRPr/>
            </a:lvl6pPr>
            <a:lvl7pPr indent="-298450" lvl="6" marL="3200400" rtl="0" algn="ctr">
              <a:spcBef>
                <a:spcPts val="1600"/>
              </a:spcBef>
              <a:spcAft>
                <a:spcPts val="0"/>
              </a:spcAft>
              <a:buSzPts val="1100"/>
              <a:buChar char="●"/>
              <a:defRPr/>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a:lvl9pPr>
          </a:lstStyle>
          <a:p/>
        </p:txBody>
      </p:sp>
      <p:sp>
        <p:nvSpPr>
          <p:cNvPr id="166" name="Google Shape;166;p2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52" name="Google Shape;52;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53" name="Google Shape;53;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golf-player-time-management.firebaseapp.com/login"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youtu.be/W9ORnriq4yE"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ctrTitle"/>
          </p:nvPr>
        </p:nvSpPr>
        <p:spPr>
          <a:xfrm>
            <a:off x="911275" y="1822825"/>
            <a:ext cx="73557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Golf Player Time Management </a:t>
            </a:r>
            <a:endParaRPr/>
          </a:p>
        </p:txBody>
      </p:sp>
      <p:sp>
        <p:nvSpPr>
          <p:cNvPr id="174" name="Google Shape;174;p25"/>
          <p:cNvSpPr txBox="1"/>
          <p:nvPr>
            <p:ph idx="1" type="subTitle"/>
          </p:nvPr>
        </p:nvSpPr>
        <p:spPr>
          <a:xfrm>
            <a:off x="1486225" y="3480625"/>
            <a:ext cx="6205800" cy="5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Lato"/>
                <a:ea typeface="Lato"/>
                <a:cs typeface="Lato"/>
                <a:sym typeface="Lato"/>
              </a:rPr>
              <a:t>Adam Horle, Alyssa Beeker, Bailey Carlin, Daniel Teel, Elijah Hunt</a:t>
            </a:r>
            <a:endParaRPr sz="1600">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sz="1600">
              <a:solidFill>
                <a:srgbClr val="AF7B51"/>
              </a:solidFill>
              <a:latin typeface="Calibri"/>
              <a:ea typeface="Calibri"/>
              <a:cs typeface="Calibri"/>
              <a:sym typeface="Calibri"/>
            </a:endParaRPr>
          </a:p>
          <a:p>
            <a:pPr indent="0" lvl="0" marL="0" rtl="0" algn="ctr">
              <a:spcBef>
                <a:spcPts val="0"/>
              </a:spcBef>
              <a:spcAft>
                <a:spcPts val="0"/>
              </a:spcAft>
              <a:buNone/>
            </a:pPr>
            <a:r>
              <a:t/>
            </a:r>
            <a:endParaRPr/>
          </a:p>
        </p:txBody>
      </p:sp>
      <p:pic>
        <p:nvPicPr>
          <p:cNvPr id="175" name="Google Shape;175;p25"/>
          <p:cNvPicPr preferRelativeResize="0"/>
          <p:nvPr/>
        </p:nvPicPr>
        <p:blipFill>
          <a:blip r:embed="rId3">
            <a:alphaModFix/>
          </a:blip>
          <a:stretch>
            <a:fillRect/>
          </a:stretch>
        </p:blipFill>
        <p:spPr>
          <a:xfrm>
            <a:off x="2340775" y="-244925"/>
            <a:ext cx="4496699" cy="3000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Development and Demo</a:t>
            </a:r>
            <a:endParaRPr sz="3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Website Development</a:t>
            </a:r>
            <a:endParaRPr/>
          </a:p>
        </p:txBody>
      </p:sp>
      <p:sp>
        <p:nvSpPr>
          <p:cNvPr id="239" name="Google Shape;239;p3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Sprint 1</a:t>
            </a:r>
            <a:endParaRPr/>
          </a:p>
          <a:p>
            <a:pPr indent="-298450" lvl="1" marL="914400" rtl="0" algn="l">
              <a:spcBef>
                <a:spcPts val="0"/>
              </a:spcBef>
              <a:spcAft>
                <a:spcPts val="0"/>
              </a:spcAft>
              <a:buSzPts val="1100"/>
              <a:buChar char="○"/>
            </a:pPr>
            <a:r>
              <a:rPr lang="en"/>
              <a:t>Functional requirements, UI wireframe designs</a:t>
            </a:r>
            <a:endParaRPr/>
          </a:p>
          <a:p>
            <a:pPr indent="-298450" lvl="2" marL="1371600" rtl="0" algn="l">
              <a:spcBef>
                <a:spcPts val="0"/>
              </a:spcBef>
              <a:spcAft>
                <a:spcPts val="0"/>
              </a:spcAft>
              <a:buSzPts val="1100"/>
              <a:buChar char="■"/>
            </a:pPr>
            <a:r>
              <a:rPr lang="en"/>
              <a:t>NOTE: Admin Website was not added to development plan until after the Sprint 1 Demo</a:t>
            </a:r>
            <a:endParaRPr/>
          </a:p>
          <a:p>
            <a:pPr indent="-311150" lvl="0" marL="457200" rtl="0" algn="l">
              <a:spcBef>
                <a:spcPts val="0"/>
              </a:spcBef>
              <a:spcAft>
                <a:spcPts val="0"/>
              </a:spcAft>
              <a:buSzPts val="1300"/>
              <a:buChar char="●"/>
            </a:pPr>
            <a:r>
              <a:rPr lang="en"/>
              <a:t>Sprint 2</a:t>
            </a:r>
            <a:endParaRPr/>
          </a:p>
          <a:p>
            <a:pPr indent="-298450" lvl="1" marL="914400" rtl="0" algn="l">
              <a:spcBef>
                <a:spcPts val="0"/>
              </a:spcBef>
              <a:spcAft>
                <a:spcPts val="0"/>
              </a:spcAft>
              <a:buSzPts val="1100"/>
              <a:buChar char="○"/>
            </a:pPr>
            <a:r>
              <a:rPr lang="en"/>
              <a:t>User authentication</a:t>
            </a:r>
            <a:endParaRPr/>
          </a:p>
          <a:p>
            <a:pPr indent="-298450" lvl="2" marL="1371600" rtl="0" algn="l">
              <a:spcBef>
                <a:spcPts val="0"/>
              </a:spcBef>
              <a:spcAft>
                <a:spcPts val="0"/>
              </a:spcAft>
              <a:buSzPts val="1100"/>
              <a:buChar char="■"/>
            </a:pPr>
            <a:r>
              <a:rPr lang="en"/>
              <a:t>Login, register, password change, email verification, email change</a:t>
            </a:r>
            <a:endParaRPr/>
          </a:p>
          <a:p>
            <a:pPr indent="-298450" lvl="1" marL="914400" rtl="0" algn="l">
              <a:spcBef>
                <a:spcPts val="0"/>
              </a:spcBef>
              <a:spcAft>
                <a:spcPts val="0"/>
              </a:spcAft>
              <a:buSzPts val="1100"/>
              <a:buChar char="○"/>
            </a:pPr>
            <a:r>
              <a:rPr lang="en"/>
              <a:t> L</a:t>
            </a:r>
            <a:r>
              <a:rPr lang="en"/>
              <a:t>ayout/navigation</a:t>
            </a:r>
            <a:endParaRPr/>
          </a:p>
          <a:p>
            <a:pPr indent="-311150" lvl="0" marL="457200" rtl="0" algn="l">
              <a:spcBef>
                <a:spcPts val="0"/>
              </a:spcBef>
              <a:spcAft>
                <a:spcPts val="0"/>
              </a:spcAft>
              <a:buSzPts val="1300"/>
              <a:buChar char="●"/>
            </a:pPr>
            <a:r>
              <a:rPr lang="en"/>
              <a:t>Sprint 3</a:t>
            </a:r>
            <a:endParaRPr/>
          </a:p>
          <a:p>
            <a:pPr indent="-298450" lvl="1" marL="914400" rtl="0" algn="l">
              <a:spcBef>
                <a:spcPts val="0"/>
              </a:spcBef>
              <a:spcAft>
                <a:spcPts val="0"/>
              </a:spcAft>
              <a:buSzPts val="1100"/>
              <a:buChar char="○"/>
            </a:pPr>
            <a:r>
              <a:rPr lang="en"/>
              <a:t>Course Overview Page</a:t>
            </a:r>
            <a:endParaRPr/>
          </a:p>
          <a:p>
            <a:pPr indent="-298450" lvl="2" marL="1371600" rtl="0" algn="l">
              <a:spcBef>
                <a:spcPts val="0"/>
              </a:spcBef>
              <a:spcAft>
                <a:spcPts val="0"/>
              </a:spcAft>
              <a:buSzPts val="1100"/>
              <a:buChar char="■"/>
            </a:pPr>
            <a:r>
              <a:rPr lang="en"/>
              <a:t>Data view and edit for each hole</a:t>
            </a:r>
            <a:endParaRPr/>
          </a:p>
        </p:txBody>
      </p:sp>
      <p:pic>
        <p:nvPicPr>
          <p:cNvPr id="240" name="Google Shape;240;p35"/>
          <p:cNvPicPr preferRelativeResize="0"/>
          <p:nvPr/>
        </p:nvPicPr>
        <p:blipFill>
          <a:blip r:embed="rId3">
            <a:alphaModFix/>
          </a:blip>
          <a:stretch>
            <a:fillRect/>
          </a:stretch>
        </p:blipFill>
        <p:spPr>
          <a:xfrm>
            <a:off x="7180600" y="571500"/>
            <a:ext cx="1144248" cy="1228699"/>
          </a:xfrm>
          <a:prstGeom prst="rect">
            <a:avLst/>
          </a:prstGeom>
          <a:noFill/>
          <a:ln>
            <a:noFill/>
          </a:ln>
        </p:spPr>
      </p:pic>
      <p:sp>
        <p:nvSpPr>
          <p:cNvPr id="241" name="Google Shape;241;p3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Sprint 4</a:t>
            </a:r>
            <a:endParaRPr/>
          </a:p>
          <a:p>
            <a:pPr indent="-298450" lvl="1" marL="914400" rtl="0" algn="l">
              <a:spcBef>
                <a:spcPts val="0"/>
              </a:spcBef>
              <a:spcAft>
                <a:spcPts val="0"/>
              </a:spcAft>
              <a:buSzPts val="1100"/>
              <a:buChar char="○"/>
            </a:pPr>
            <a:r>
              <a:rPr lang="en"/>
              <a:t>Course geofencing shared component</a:t>
            </a:r>
            <a:endParaRPr/>
          </a:p>
          <a:p>
            <a:pPr indent="-298450" lvl="1" marL="914400" rtl="0" algn="l">
              <a:spcBef>
                <a:spcPts val="0"/>
              </a:spcBef>
              <a:spcAft>
                <a:spcPts val="0"/>
              </a:spcAft>
              <a:buSzPts val="1100"/>
              <a:buChar char="○"/>
            </a:pPr>
            <a:r>
              <a:rPr lang="en"/>
              <a:t>Course Overview page redesign</a:t>
            </a:r>
            <a:endParaRPr/>
          </a:p>
          <a:p>
            <a:pPr indent="-298450" lvl="2" marL="1371600" rtl="0" algn="l">
              <a:spcBef>
                <a:spcPts val="0"/>
              </a:spcBef>
              <a:spcAft>
                <a:spcPts val="0"/>
              </a:spcAft>
              <a:buSzPts val="1100"/>
              <a:buChar char="■"/>
            </a:pPr>
            <a:r>
              <a:rPr lang="en"/>
              <a:t>Redesign from a series to accordions to a nav list with 5 tiles per list item in the nav content</a:t>
            </a:r>
            <a:endParaRPr/>
          </a:p>
          <a:p>
            <a:pPr indent="-311150" lvl="0" marL="457200" rtl="0" algn="l">
              <a:spcBef>
                <a:spcPts val="0"/>
              </a:spcBef>
              <a:spcAft>
                <a:spcPts val="0"/>
              </a:spcAft>
              <a:buSzPts val="1300"/>
              <a:buChar char="●"/>
            </a:pPr>
            <a:r>
              <a:rPr lang="en"/>
              <a:t>Sprint 5</a:t>
            </a:r>
            <a:endParaRPr/>
          </a:p>
          <a:p>
            <a:pPr indent="-298450" lvl="1" marL="914400" rtl="0" algn="l">
              <a:spcBef>
                <a:spcPts val="0"/>
              </a:spcBef>
              <a:spcAft>
                <a:spcPts val="0"/>
              </a:spcAft>
              <a:buSzPts val="1100"/>
              <a:buChar char="○"/>
            </a:pPr>
            <a:r>
              <a:rPr lang="en"/>
              <a:t>Player Overview Page</a:t>
            </a:r>
            <a:endParaRPr/>
          </a:p>
          <a:p>
            <a:pPr indent="-298450" lvl="2" marL="1371600" rtl="0" algn="l">
              <a:spcBef>
                <a:spcPts val="0"/>
              </a:spcBef>
              <a:spcAft>
                <a:spcPts val="0"/>
              </a:spcAft>
              <a:buSzPts val="1100"/>
              <a:buChar char="■"/>
            </a:pPr>
            <a:r>
              <a:rPr lang="en"/>
              <a:t>Pull in data for users on the course and display in a table</a:t>
            </a:r>
            <a:endParaRPr/>
          </a:p>
          <a:p>
            <a:pPr indent="-311150" lvl="0" marL="457200" rtl="0" algn="l">
              <a:spcBef>
                <a:spcPts val="0"/>
              </a:spcBef>
              <a:spcAft>
                <a:spcPts val="0"/>
              </a:spcAft>
              <a:buSzPts val="1300"/>
              <a:buChar char="●"/>
            </a:pPr>
            <a:r>
              <a:rPr lang="en"/>
              <a:t>Sprint 6</a:t>
            </a:r>
            <a:endParaRPr/>
          </a:p>
          <a:p>
            <a:pPr indent="-298450" lvl="1" marL="914400" rtl="0" algn="l">
              <a:spcBef>
                <a:spcPts val="0"/>
              </a:spcBef>
              <a:spcAft>
                <a:spcPts val="0"/>
              </a:spcAft>
              <a:buSzPts val="1100"/>
              <a:buChar char="○"/>
            </a:pPr>
            <a:r>
              <a:rPr lang="en"/>
              <a:t>Course wait times/congestion calculations and graphs</a:t>
            </a:r>
            <a:endParaRPr/>
          </a:p>
          <a:p>
            <a:pPr indent="-298450" lvl="1" marL="914400" rtl="0" algn="l">
              <a:spcBef>
                <a:spcPts val="0"/>
              </a:spcBef>
              <a:spcAft>
                <a:spcPts val="0"/>
              </a:spcAft>
              <a:buSzPts val="1100"/>
              <a:buChar char="○"/>
            </a:pPr>
            <a:r>
              <a:rPr lang="en"/>
              <a:t>Support Page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Website </a:t>
            </a:r>
            <a:r>
              <a:rPr lang="en"/>
              <a:t>Demo</a:t>
            </a:r>
            <a:endParaRPr/>
          </a:p>
        </p:txBody>
      </p:sp>
      <p:sp>
        <p:nvSpPr>
          <p:cNvPr id="247" name="Google Shape;247;p3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3"/>
              </a:rPr>
              <a:t>https://golf-player-time-management.firebaseapp.com</a:t>
            </a:r>
            <a:endParaRPr sz="1400"/>
          </a:p>
          <a:p>
            <a:pPr indent="0" lvl="0" marL="0" rtl="0" algn="l">
              <a:spcBef>
                <a:spcPts val="1600"/>
              </a:spcBef>
              <a:spcAft>
                <a:spcPts val="1600"/>
              </a:spcAft>
              <a:buNone/>
            </a:pPr>
            <a:r>
              <a:t/>
            </a:r>
            <a:endParaRPr sz="1400"/>
          </a:p>
        </p:txBody>
      </p:sp>
      <p:pic>
        <p:nvPicPr>
          <p:cNvPr id="248" name="Google Shape;248;p36"/>
          <p:cNvPicPr preferRelativeResize="0"/>
          <p:nvPr/>
        </p:nvPicPr>
        <p:blipFill>
          <a:blip r:embed="rId4">
            <a:alphaModFix/>
          </a:blip>
          <a:stretch>
            <a:fillRect/>
          </a:stretch>
        </p:blipFill>
        <p:spPr>
          <a:xfrm>
            <a:off x="7180600" y="571500"/>
            <a:ext cx="1144248" cy="122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Application Development</a:t>
            </a:r>
            <a:endParaRPr/>
          </a:p>
        </p:txBody>
      </p:sp>
      <p:sp>
        <p:nvSpPr>
          <p:cNvPr id="254" name="Google Shape;254;p37"/>
          <p:cNvSpPr txBox="1"/>
          <p:nvPr>
            <p:ph idx="1" type="body"/>
          </p:nvPr>
        </p:nvSpPr>
        <p:spPr>
          <a:xfrm>
            <a:off x="869000" y="1800200"/>
            <a:ext cx="3844800" cy="2448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Font typeface="Arial"/>
              <a:buChar char="●"/>
            </a:pPr>
            <a:r>
              <a:rPr lang="en"/>
              <a:t>Sprint 1</a:t>
            </a:r>
            <a:endParaRPr/>
          </a:p>
          <a:p>
            <a:pPr indent="-317500" lvl="1" marL="914400" rtl="0" algn="l">
              <a:lnSpc>
                <a:spcPct val="100000"/>
              </a:lnSpc>
              <a:spcBef>
                <a:spcPts val="0"/>
              </a:spcBef>
              <a:spcAft>
                <a:spcPts val="0"/>
              </a:spcAft>
              <a:buClr>
                <a:srgbClr val="000000"/>
              </a:buClr>
              <a:buSzPts val="1400"/>
              <a:buFont typeface="Arial"/>
              <a:buChar char="○"/>
            </a:pPr>
            <a:r>
              <a:rPr lang="en"/>
              <a:t>Functional requirements, UI wireframe designs</a:t>
            </a:r>
            <a:endParaRPr/>
          </a:p>
          <a:p>
            <a:pPr indent="-317500" lvl="0" marL="457200" rtl="0" algn="l">
              <a:lnSpc>
                <a:spcPct val="100000"/>
              </a:lnSpc>
              <a:spcBef>
                <a:spcPts val="0"/>
              </a:spcBef>
              <a:spcAft>
                <a:spcPts val="0"/>
              </a:spcAft>
              <a:buClr>
                <a:srgbClr val="000000"/>
              </a:buClr>
              <a:buSzPts val="1400"/>
              <a:buFont typeface="Arial"/>
              <a:buChar char="●"/>
            </a:pPr>
            <a:r>
              <a:rPr lang="en"/>
              <a:t>Sprint 2</a:t>
            </a:r>
            <a:endParaRPr/>
          </a:p>
          <a:p>
            <a:pPr indent="-317500" lvl="1" marL="914400" rtl="0" algn="l">
              <a:lnSpc>
                <a:spcPct val="100000"/>
              </a:lnSpc>
              <a:spcBef>
                <a:spcPts val="0"/>
              </a:spcBef>
              <a:spcAft>
                <a:spcPts val="0"/>
              </a:spcAft>
              <a:buClr>
                <a:srgbClr val="000000"/>
              </a:buClr>
              <a:buSzPts val="1400"/>
              <a:buFont typeface="Arial"/>
              <a:buChar char="○"/>
            </a:pPr>
            <a:r>
              <a:rPr lang="en"/>
              <a:t>User authentication</a:t>
            </a:r>
            <a:endParaRPr/>
          </a:p>
          <a:p>
            <a:pPr indent="-317500" lvl="2" marL="1371600" rtl="0" algn="l">
              <a:lnSpc>
                <a:spcPct val="100000"/>
              </a:lnSpc>
              <a:spcBef>
                <a:spcPts val="0"/>
              </a:spcBef>
              <a:spcAft>
                <a:spcPts val="0"/>
              </a:spcAft>
              <a:buClr>
                <a:srgbClr val="000000"/>
              </a:buClr>
              <a:buSzPts val="1400"/>
              <a:buFont typeface="Arial"/>
              <a:buChar char="■"/>
            </a:pPr>
            <a:r>
              <a:rPr lang="en"/>
              <a:t>Login, register, password change, email verification, email change</a:t>
            </a:r>
            <a:endParaRPr/>
          </a:p>
          <a:p>
            <a:pPr indent="-317500" lvl="1" marL="914400" rtl="0" algn="l">
              <a:lnSpc>
                <a:spcPct val="100000"/>
              </a:lnSpc>
              <a:spcBef>
                <a:spcPts val="0"/>
              </a:spcBef>
              <a:spcAft>
                <a:spcPts val="0"/>
              </a:spcAft>
              <a:buClr>
                <a:srgbClr val="000000"/>
              </a:buClr>
              <a:buSzPts val="1400"/>
              <a:buFont typeface="Arial"/>
              <a:buChar char="○"/>
            </a:pPr>
            <a:r>
              <a:rPr lang="en"/>
              <a:t> Layout/navigation</a:t>
            </a:r>
            <a:endParaRPr/>
          </a:p>
          <a:p>
            <a:pPr indent="-317500" lvl="1" marL="914400" rtl="0" algn="l">
              <a:lnSpc>
                <a:spcPct val="100000"/>
              </a:lnSpc>
              <a:spcBef>
                <a:spcPts val="0"/>
              </a:spcBef>
              <a:spcAft>
                <a:spcPts val="0"/>
              </a:spcAft>
              <a:buClr>
                <a:srgbClr val="000000"/>
              </a:buClr>
              <a:buSzPts val="1400"/>
              <a:buFont typeface="Arial"/>
              <a:buChar char="○"/>
            </a:pPr>
            <a:r>
              <a:rPr lang="en"/>
              <a:t>Firebase functionality added</a:t>
            </a:r>
            <a:endParaRPr/>
          </a:p>
          <a:p>
            <a:pPr indent="-317500" lvl="0" marL="457200" rtl="0" algn="l">
              <a:lnSpc>
                <a:spcPct val="100000"/>
              </a:lnSpc>
              <a:spcBef>
                <a:spcPts val="0"/>
              </a:spcBef>
              <a:spcAft>
                <a:spcPts val="0"/>
              </a:spcAft>
              <a:buClr>
                <a:srgbClr val="000000"/>
              </a:buClr>
              <a:buSzPts val="1400"/>
              <a:buFont typeface="Arial"/>
              <a:buChar char="●"/>
            </a:pPr>
            <a:r>
              <a:rPr lang="en"/>
              <a:t>Sprint 3</a:t>
            </a:r>
            <a:endParaRPr/>
          </a:p>
          <a:p>
            <a:pPr indent="-317500" lvl="1" marL="914400" rtl="0" algn="l">
              <a:lnSpc>
                <a:spcPct val="100000"/>
              </a:lnSpc>
              <a:spcBef>
                <a:spcPts val="0"/>
              </a:spcBef>
              <a:spcAft>
                <a:spcPts val="0"/>
              </a:spcAft>
              <a:buClr>
                <a:srgbClr val="000000"/>
              </a:buClr>
              <a:buSzPts val="1400"/>
              <a:buFont typeface="Arial"/>
              <a:buChar char="○"/>
            </a:pPr>
            <a:r>
              <a:rPr lang="en"/>
              <a:t>Set groundwork for Google Maps API</a:t>
            </a:r>
            <a:endParaRPr/>
          </a:p>
          <a:p>
            <a:pPr indent="-317500" lvl="1" marL="914400" rtl="0" algn="l">
              <a:lnSpc>
                <a:spcPct val="100000"/>
              </a:lnSpc>
              <a:spcBef>
                <a:spcPts val="0"/>
              </a:spcBef>
              <a:spcAft>
                <a:spcPts val="0"/>
              </a:spcAft>
              <a:buClr>
                <a:srgbClr val="000000"/>
              </a:buClr>
              <a:buSzPts val="1400"/>
              <a:buFont typeface="Arial"/>
              <a:buChar char="○"/>
            </a:pPr>
            <a:r>
              <a:rPr lang="en"/>
              <a:t>Create template for the game screen</a:t>
            </a:r>
            <a:endParaRPr/>
          </a:p>
          <a:p>
            <a:pPr indent="-317500" lvl="2" marL="1371600" rtl="0" algn="l">
              <a:lnSpc>
                <a:spcPct val="100000"/>
              </a:lnSpc>
              <a:spcBef>
                <a:spcPts val="0"/>
              </a:spcBef>
              <a:spcAft>
                <a:spcPts val="0"/>
              </a:spcAft>
              <a:buClr>
                <a:srgbClr val="000000"/>
              </a:buClr>
              <a:buSzPts val="1400"/>
              <a:buFont typeface="Arial"/>
              <a:buChar char="■"/>
            </a:pPr>
            <a:r>
              <a:rPr lang="en"/>
              <a:t>Simple group functionality added</a:t>
            </a:r>
            <a:endParaRPr/>
          </a:p>
          <a:p>
            <a:pPr indent="-317500" lvl="1" marL="914400" rtl="0" algn="l">
              <a:lnSpc>
                <a:spcPct val="100000"/>
              </a:lnSpc>
              <a:spcBef>
                <a:spcPts val="0"/>
              </a:spcBef>
              <a:spcAft>
                <a:spcPts val="0"/>
              </a:spcAft>
              <a:buClr>
                <a:srgbClr val="000000"/>
              </a:buClr>
              <a:buSzPts val="1400"/>
              <a:buFont typeface="Arial"/>
              <a:buChar char="○"/>
            </a:pPr>
            <a:r>
              <a:rPr lang="en"/>
              <a:t>Automatic login created</a:t>
            </a:r>
            <a:endParaRPr/>
          </a:p>
          <a:p>
            <a:pPr indent="-317500" lvl="1" marL="914400" rtl="0" algn="l">
              <a:lnSpc>
                <a:spcPct val="100000"/>
              </a:lnSpc>
              <a:spcBef>
                <a:spcPts val="0"/>
              </a:spcBef>
              <a:spcAft>
                <a:spcPts val="0"/>
              </a:spcAft>
              <a:buClr>
                <a:srgbClr val="000000"/>
              </a:buClr>
              <a:buSzPts val="1400"/>
              <a:buFont typeface="Arial"/>
              <a:buChar char="○"/>
            </a:pPr>
            <a:r>
              <a:rPr lang="en"/>
              <a:t>Initial anonymous signin created</a:t>
            </a:r>
            <a:endParaRPr/>
          </a:p>
          <a:p>
            <a:pPr indent="0" lvl="0" marL="137160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pic>
        <p:nvPicPr>
          <p:cNvPr id="255" name="Google Shape;255;p37"/>
          <p:cNvPicPr preferRelativeResize="0"/>
          <p:nvPr/>
        </p:nvPicPr>
        <p:blipFill>
          <a:blip r:embed="rId3">
            <a:alphaModFix/>
          </a:blip>
          <a:stretch>
            <a:fillRect/>
          </a:stretch>
        </p:blipFill>
        <p:spPr>
          <a:xfrm>
            <a:off x="7062100" y="636125"/>
            <a:ext cx="1262749" cy="1262749"/>
          </a:xfrm>
          <a:prstGeom prst="rect">
            <a:avLst/>
          </a:prstGeom>
          <a:noFill/>
          <a:ln>
            <a:noFill/>
          </a:ln>
        </p:spPr>
      </p:pic>
      <p:sp>
        <p:nvSpPr>
          <p:cNvPr id="256" name="Google Shape;256;p37"/>
          <p:cNvSpPr txBox="1"/>
          <p:nvPr/>
        </p:nvSpPr>
        <p:spPr>
          <a:xfrm>
            <a:off x="5026250" y="1898875"/>
            <a:ext cx="30000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300">
                <a:solidFill>
                  <a:schemeClr val="dk2"/>
                </a:solidFill>
                <a:latin typeface="Calibri"/>
                <a:ea typeface="Calibri"/>
                <a:cs typeface="Calibri"/>
                <a:sym typeface="Calibri"/>
              </a:rPr>
              <a:t>Sprint 4</a:t>
            </a:r>
            <a:endParaRPr sz="1300">
              <a:solidFill>
                <a:schemeClr val="dk2"/>
              </a:solidFill>
              <a:latin typeface="Calibri"/>
              <a:ea typeface="Calibri"/>
              <a:cs typeface="Calibri"/>
              <a:sym typeface="Calibri"/>
            </a:endParaRPr>
          </a:p>
          <a:p>
            <a:pPr indent="-317500" lvl="1" marL="914400" rtl="0" algn="l">
              <a:spcBef>
                <a:spcPts val="0"/>
              </a:spcBef>
              <a:spcAft>
                <a:spcPts val="0"/>
              </a:spcAft>
              <a:buSzPts val="1400"/>
              <a:buChar char="○"/>
            </a:pPr>
            <a:r>
              <a:rPr lang="en" sz="1100">
                <a:solidFill>
                  <a:schemeClr val="dk2"/>
                </a:solidFill>
                <a:latin typeface="Calibri"/>
                <a:ea typeface="Calibri"/>
                <a:cs typeface="Calibri"/>
                <a:sym typeface="Calibri"/>
              </a:rPr>
              <a:t>Able to select golf course through list</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Requests added</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Google Maps worked on</a:t>
            </a:r>
            <a:endParaRPr sz="1100">
              <a:solidFill>
                <a:schemeClr val="dk2"/>
              </a:solidFill>
              <a:latin typeface="Calibri"/>
              <a:ea typeface="Calibri"/>
              <a:cs typeface="Calibri"/>
              <a:sym typeface="Calibri"/>
            </a:endParaRPr>
          </a:p>
          <a:p>
            <a:pPr indent="-317500" lvl="0" marL="457200" rtl="0" algn="l">
              <a:spcBef>
                <a:spcPts val="0"/>
              </a:spcBef>
              <a:spcAft>
                <a:spcPts val="0"/>
              </a:spcAft>
              <a:buSzPts val="1400"/>
              <a:buChar char="●"/>
            </a:pPr>
            <a:r>
              <a:rPr lang="en" sz="1300">
                <a:solidFill>
                  <a:schemeClr val="dk2"/>
                </a:solidFill>
                <a:latin typeface="Calibri"/>
                <a:ea typeface="Calibri"/>
                <a:cs typeface="Calibri"/>
                <a:sym typeface="Calibri"/>
              </a:rPr>
              <a:t>Sprint 5</a:t>
            </a:r>
            <a:endParaRPr sz="1300">
              <a:solidFill>
                <a:schemeClr val="dk2"/>
              </a:solidFill>
              <a:latin typeface="Calibri"/>
              <a:ea typeface="Calibri"/>
              <a:cs typeface="Calibri"/>
              <a:sym typeface="Calibri"/>
            </a:endParaRPr>
          </a:p>
          <a:p>
            <a:pPr indent="-317500" lvl="1" marL="914400" rtl="0" algn="l">
              <a:spcBef>
                <a:spcPts val="0"/>
              </a:spcBef>
              <a:spcAft>
                <a:spcPts val="0"/>
              </a:spcAft>
              <a:buSzPts val="1400"/>
              <a:buChar char="○"/>
            </a:pPr>
            <a:r>
              <a:rPr lang="en" sz="1100">
                <a:solidFill>
                  <a:schemeClr val="dk2"/>
                </a:solidFill>
                <a:latin typeface="Calibri"/>
                <a:ea typeface="Calibri"/>
                <a:cs typeface="Calibri"/>
                <a:sym typeface="Calibri"/>
              </a:rPr>
              <a:t>Game screen is finalized</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Group selection is finalized</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Google Maps finalized</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Assistance and timer added</a:t>
            </a:r>
            <a:endParaRPr sz="1100">
              <a:solidFill>
                <a:schemeClr val="dk2"/>
              </a:solidFill>
              <a:latin typeface="Calibri"/>
              <a:ea typeface="Calibri"/>
              <a:cs typeface="Calibri"/>
              <a:sym typeface="Calibri"/>
            </a:endParaRPr>
          </a:p>
          <a:p>
            <a:pPr indent="0" lvl="0" marL="914400" rtl="0" algn="l">
              <a:spcBef>
                <a:spcPts val="0"/>
              </a:spcBef>
              <a:spcAft>
                <a:spcPts val="0"/>
              </a:spcAft>
              <a:buNone/>
            </a:pPr>
            <a:r>
              <a:t/>
            </a:r>
            <a:endParaRPr sz="1100">
              <a:solidFill>
                <a:schemeClr val="dk2"/>
              </a:solidFill>
              <a:latin typeface="Calibri"/>
              <a:ea typeface="Calibri"/>
              <a:cs typeface="Calibri"/>
              <a:sym typeface="Calibri"/>
            </a:endParaRPr>
          </a:p>
          <a:p>
            <a:pPr indent="-317500" lvl="0" marL="457200" rtl="0" algn="l">
              <a:spcBef>
                <a:spcPts val="0"/>
              </a:spcBef>
              <a:spcAft>
                <a:spcPts val="0"/>
              </a:spcAft>
              <a:buSzPts val="1400"/>
              <a:buChar char="●"/>
            </a:pPr>
            <a:r>
              <a:rPr lang="en" sz="1300">
                <a:solidFill>
                  <a:schemeClr val="dk2"/>
                </a:solidFill>
                <a:latin typeface="Calibri"/>
                <a:ea typeface="Calibri"/>
                <a:cs typeface="Calibri"/>
                <a:sym typeface="Calibri"/>
              </a:rPr>
              <a:t>Sprint 6</a:t>
            </a:r>
            <a:endParaRPr sz="1300">
              <a:solidFill>
                <a:schemeClr val="dk2"/>
              </a:solidFill>
              <a:latin typeface="Calibri"/>
              <a:ea typeface="Calibri"/>
              <a:cs typeface="Calibri"/>
              <a:sym typeface="Calibri"/>
            </a:endParaRPr>
          </a:p>
          <a:p>
            <a:pPr indent="-317500" lvl="1" marL="914400" rtl="0" algn="l">
              <a:spcBef>
                <a:spcPts val="0"/>
              </a:spcBef>
              <a:spcAft>
                <a:spcPts val="0"/>
              </a:spcAft>
              <a:buSzPts val="1400"/>
              <a:buChar char="○"/>
            </a:pPr>
            <a:r>
              <a:rPr lang="en" sz="1100">
                <a:solidFill>
                  <a:schemeClr val="dk2"/>
                </a:solidFill>
                <a:latin typeface="Calibri"/>
                <a:ea typeface="Calibri"/>
                <a:cs typeface="Calibri"/>
                <a:sym typeface="Calibri"/>
              </a:rPr>
              <a:t>Finalize UI</a:t>
            </a:r>
            <a:endParaRPr sz="1100">
              <a:solidFill>
                <a:schemeClr val="dk2"/>
              </a:solidFill>
              <a:latin typeface="Calibri"/>
              <a:ea typeface="Calibri"/>
              <a:cs typeface="Calibri"/>
              <a:sym typeface="Calibri"/>
            </a:endParaRPr>
          </a:p>
          <a:p>
            <a:pPr indent="-298450" lvl="1" marL="914400" rtl="0" algn="l">
              <a:spcBef>
                <a:spcPts val="0"/>
              </a:spcBef>
              <a:spcAft>
                <a:spcPts val="0"/>
              </a:spcAft>
              <a:buClr>
                <a:schemeClr val="dk2"/>
              </a:buClr>
              <a:buSzPts val="1100"/>
              <a:buFont typeface="Calibri"/>
              <a:buChar char="○"/>
            </a:pPr>
            <a:r>
              <a:rPr lang="en" sz="1100">
                <a:solidFill>
                  <a:schemeClr val="dk2"/>
                </a:solidFill>
                <a:latin typeface="Calibri"/>
                <a:ea typeface="Calibri"/>
                <a:cs typeface="Calibri"/>
                <a:sym typeface="Calibri"/>
              </a:rPr>
              <a:t>Code cleanup</a:t>
            </a:r>
            <a:endParaRPr sz="1100">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Application Demo</a:t>
            </a:r>
            <a:endParaRPr/>
          </a:p>
        </p:txBody>
      </p:sp>
      <p:sp>
        <p:nvSpPr>
          <p:cNvPr id="262" name="Google Shape;262;p3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Backup video</a:t>
            </a:r>
            <a:endParaRPr/>
          </a:p>
        </p:txBody>
      </p:sp>
      <p:pic>
        <p:nvPicPr>
          <p:cNvPr id="263" name="Google Shape;263;p38"/>
          <p:cNvPicPr preferRelativeResize="0"/>
          <p:nvPr/>
        </p:nvPicPr>
        <p:blipFill>
          <a:blip r:embed="rId4">
            <a:alphaModFix/>
          </a:blip>
          <a:stretch>
            <a:fillRect/>
          </a:stretch>
        </p:blipFill>
        <p:spPr>
          <a:xfrm>
            <a:off x="7062100" y="636125"/>
            <a:ext cx="1262749" cy="1262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Questions</a:t>
            </a:r>
            <a:endParaRPr sz="3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4" name="Google Shape;274;p40"/>
          <p:cNvPicPr preferRelativeResize="0"/>
          <p:nvPr/>
        </p:nvPicPr>
        <p:blipFill>
          <a:blip r:embed="rId3">
            <a:alphaModFix/>
          </a:blip>
          <a:stretch>
            <a:fillRect/>
          </a:stretch>
        </p:blipFill>
        <p:spPr>
          <a:xfrm>
            <a:off x="274262" y="181424"/>
            <a:ext cx="8606325" cy="477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team</a:t>
            </a:r>
            <a:endParaRPr/>
          </a:p>
        </p:txBody>
      </p:sp>
      <p:sp>
        <p:nvSpPr>
          <p:cNvPr id="181" name="Google Shape;181;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Adam Horle - Mobile application development</a:t>
            </a:r>
            <a:endParaRPr/>
          </a:p>
          <a:p>
            <a:pPr indent="-311150" lvl="0" marL="457200" rtl="0" algn="l">
              <a:spcBef>
                <a:spcPts val="0"/>
              </a:spcBef>
              <a:spcAft>
                <a:spcPts val="0"/>
              </a:spcAft>
              <a:buSzPts val="1300"/>
              <a:buChar char="★"/>
            </a:pPr>
            <a:r>
              <a:rPr lang="en"/>
              <a:t>Alyssa Beeker - Support</a:t>
            </a:r>
            <a:endParaRPr/>
          </a:p>
          <a:p>
            <a:pPr indent="-311150" lvl="0" marL="457200" rtl="0" algn="l">
              <a:spcBef>
                <a:spcPts val="0"/>
              </a:spcBef>
              <a:spcAft>
                <a:spcPts val="0"/>
              </a:spcAft>
              <a:buSzPts val="1300"/>
              <a:buChar char="★"/>
            </a:pPr>
            <a:r>
              <a:rPr lang="en"/>
              <a:t>Bailey Carlin - Design and support</a:t>
            </a:r>
            <a:endParaRPr/>
          </a:p>
          <a:p>
            <a:pPr indent="-311150" lvl="0" marL="457200" rtl="0" algn="l">
              <a:spcBef>
                <a:spcPts val="0"/>
              </a:spcBef>
              <a:spcAft>
                <a:spcPts val="0"/>
              </a:spcAft>
              <a:buSzPts val="1300"/>
              <a:buChar char="★"/>
            </a:pPr>
            <a:r>
              <a:rPr lang="en"/>
              <a:t>Daniel Teel - Website development</a:t>
            </a:r>
            <a:endParaRPr/>
          </a:p>
          <a:p>
            <a:pPr indent="-311150" lvl="0" marL="457200" rtl="0" algn="l">
              <a:spcBef>
                <a:spcPts val="0"/>
              </a:spcBef>
              <a:spcAft>
                <a:spcPts val="0"/>
              </a:spcAft>
              <a:buSzPts val="1300"/>
              <a:buChar char="★"/>
            </a:pPr>
            <a:r>
              <a:rPr lang="en"/>
              <a:t>Elijah Hunt - Mobile application development</a:t>
            </a:r>
            <a:endParaRPr/>
          </a:p>
        </p:txBody>
      </p:sp>
      <p:pic>
        <p:nvPicPr>
          <p:cNvPr id="182" name="Google Shape;182;p26"/>
          <p:cNvPicPr preferRelativeResize="0"/>
          <p:nvPr/>
        </p:nvPicPr>
        <p:blipFill>
          <a:blip r:embed="rId3">
            <a:alphaModFix/>
          </a:blip>
          <a:stretch>
            <a:fillRect/>
          </a:stretch>
        </p:blipFill>
        <p:spPr>
          <a:xfrm>
            <a:off x="6817425" y="231900"/>
            <a:ext cx="1568300" cy="156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GPTM?</a:t>
            </a:r>
            <a:endParaRPr/>
          </a:p>
        </p:txBody>
      </p:sp>
      <p:sp>
        <p:nvSpPr>
          <p:cNvPr id="188" name="Google Shape;188;p2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Golf Player Time Management is an application with two components </a:t>
            </a:r>
            <a:r>
              <a:rPr lang="en"/>
              <a:t>that serve two main functions:</a:t>
            </a:r>
            <a:endParaRPr/>
          </a:p>
          <a:p>
            <a:pPr indent="-311150" lvl="0" marL="457200" rtl="0" algn="l">
              <a:spcBef>
                <a:spcPts val="1600"/>
              </a:spcBef>
              <a:spcAft>
                <a:spcPts val="0"/>
              </a:spcAft>
              <a:buSzPts val="1300"/>
              <a:buAutoNum type="arabicPeriod"/>
            </a:pPr>
            <a:r>
              <a:rPr lang="en"/>
              <a:t>A web application that serves as an </a:t>
            </a:r>
            <a:r>
              <a:rPr lang="en"/>
              <a:t>Administrator Dashboard that allows course owners to edit the course's information (Geofence the holes and set specific information for each hole), monitor players' behaviour on the course, and receive requests from players.</a:t>
            </a:r>
            <a:endParaRPr/>
          </a:p>
          <a:p>
            <a:pPr indent="-311150" lvl="0" marL="457200" rtl="0" algn="l">
              <a:spcBef>
                <a:spcPts val="0"/>
              </a:spcBef>
              <a:spcAft>
                <a:spcPts val="0"/>
              </a:spcAft>
              <a:buSzPts val="1300"/>
              <a:buAutoNum type="arabicPeriod"/>
            </a:pPr>
            <a:r>
              <a:rPr lang="en"/>
              <a:t>A mobile Android application that will allow players to play anonymously or play as a registered member. As a registered member players will be able to see their game history as well as see course information and make requests whereas an anonymous user will only have access to course information and have the ability to make requests.</a:t>
            </a:r>
            <a:endParaRPr/>
          </a:p>
        </p:txBody>
      </p:sp>
      <p:pic>
        <p:nvPicPr>
          <p:cNvPr id="189" name="Google Shape;189;p27"/>
          <p:cNvPicPr preferRelativeResize="0"/>
          <p:nvPr/>
        </p:nvPicPr>
        <p:blipFill>
          <a:blip r:embed="rId3">
            <a:alphaModFix/>
          </a:blip>
          <a:stretch>
            <a:fillRect/>
          </a:stretch>
        </p:blipFill>
        <p:spPr>
          <a:xfrm>
            <a:off x="6831920" y="585750"/>
            <a:ext cx="1492925" cy="112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GPTM?</a:t>
            </a:r>
            <a:endParaRPr/>
          </a:p>
        </p:txBody>
      </p:sp>
      <p:sp>
        <p:nvSpPr>
          <p:cNvPr id="195" name="Google Shape;195;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595959"/>
                </a:solidFill>
              </a:rPr>
              <a:t>There’s nothing more frustrating than playing a godly round of golf and having your momentum being thrown off by having to wait to play a hole because a player is taking forever. Our app, Golf Player Time Management, seeks to alleviate this issue. With our app, players will be able to see the wait times for other holes and can be prepared to adjust play relative to other players. Requests can be sent to pass holes and notifications will be delivered to prompt slow players to allow other players to play before them or speed up their own play. Players will also gain the convenience of requesting concessions and/or services from anywhere on the course.</a:t>
            </a:r>
            <a:endParaRPr/>
          </a:p>
        </p:txBody>
      </p:sp>
      <p:pic>
        <p:nvPicPr>
          <p:cNvPr id="196" name="Google Shape;196;p28"/>
          <p:cNvPicPr preferRelativeResize="0"/>
          <p:nvPr/>
        </p:nvPicPr>
        <p:blipFill>
          <a:blip r:embed="rId3">
            <a:alphaModFix/>
          </a:blip>
          <a:stretch>
            <a:fillRect/>
          </a:stretch>
        </p:blipFill>
        <p:spPr>
          <a:xfrm>
            <a:off x="6888975" y="364400"/>
            <a:ext cx="1435800" cy="143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200" name="Shape 200"/>
        <p:cNvGrpSpPr/>
        <p:nvPr/>
      </p:nvGrpSpPr>
      <p:grpSpPr>
        <a:xfrm>
          <a:off x="0" y="0"/>
          <a:ext cx="0" cy="0"/>
          <a:chOff x="0" y="0"/>
          <a:chExt cx="0" cy="0"/>
        </a:xfrm>
      </p:grpSpPr>
      <p:pic>
        <p:nvPicPr>
          <p:cNvPr id="201" name="Google Shape;201;p29"/>
          <p:cNvPicPr preferRelativeResize="0"/>
          <p:nvPr/>
        </p:nvPicPr>
        <p:blipFill rotWithShape="1">
          <a:blip r:embed="rId3">
            <a:alphaModFix/>
          </a:blip>
          <a:srcRect b="0" l="0" r="50000" t="0"/>
          <a:stretch/>
        </p:blipFill>
        <p:spPr>
          <a:xfrm>
            <a:off x="454100" y="0"/>
            <a:ext cx="3975025" cy="5143501"/>
          </a:xfrm>
          <a:prstGeom prst="rect">
            <a:avLst/>
          </a:prstGeom>
          <a:noFill/>
          <a:ln>
            <a:noFill/>
          </a:ln>
        </p:spPr>
      </p:pic>
      <p:pic>
        <p:nvPicPr>
          <p:cNvPr id="202" name="Google Shape;202;p29"/>
          <p:cNvPicPr preferRelativeResize="0"/>
          <p:nvPr/>
        </p:nvPicPr>
        <p:blipFill rotWithShape="1">
          <a:blip r:embed="rId3">
            <a:alphaModFix/>
          </a:blip>
          <a:srcRect b="0" l="49857" r="0" t="0"/>
          <a:stretch/>
        </p:blipFill>
        <p:spPr>
          <a:xfrm>
            <a:off x="4714875" y="7400"/>
            <a:ext cx="3975025" cy="512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Technologies and System Requirements</a:t>
            </a:r>
            <a:endParaRPr sz="3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a:t>
            </a:r>
            <a:endParaRPr/>
          </a:p>
        </p:txBody>
      </p:sp>
      <p:sp>
        <p:nvSpPr>
          <p:cNvPr id="213" name="Google Shape;213;p3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Web Application</a:t>
            </a:r>
            <a:endParaRPr/>
          </a:p>
          <a:p>
            <a:pPr indent="-298450" lvl="1" marL="914400" rtl="0" algn="l">
              <a:spcBef>
                <a:spcPts val="0"/>
              </a:spcBef>
              <a:spcAft>
                <a:spcPts val="0"/>
              </a:spcAft>
              <a:buSzPts val="1100"/>
              <a:buChar char="○"/>
            </a:pPr>
            <a:r>
              <a:rPr lang="en"/>
              <a:t>Angular v9 for the framework</a:t>
            </a:r>
            <a:endParaRPr/>
          </a:p>
          <a:p>
            <a:pPr indent="-298450" lvl="2" marL="1371600" rtl="0" algn="l">
              <a:spcBef>
                <a:spcPts val="0"/>
              </a:spcBef>
              <a:spcAft>
                <a:spcPts val="0"/>
              </a:spcAft>
              <a:buSzPts val="1100"/>
              <a:buChar char="■"/>
            </a:pPr>
            <a:r>
              <a:rPr lang="en"/>
              <a:t>TypeScript v3.7.5</a:t>
            </a:r>
            <a:endParaRPr/>
          </a:p>
          <a:p>
            <a:pPr indent="-298450" lvl="1" marL="914400" rtl="0" algn="l">
              <a:spcBef>
                <a:spcPts val="0"/>
              </a:spcBef>
              <a:spcAft>
                <a:spcPts val="0"/>
              </a:spcAft>
              <a:buSzPts val="1100"/>
              <a:buChar char="○"/>
            </a:pPr>
            <a:r>
              <a:rPr lang="en"/>
              <a:t>Graph.js for the charts</a:t>
            </a:r>
            <a:endParaRPr/>
          </a:p>
          <a:p>
            <a:pPr indent="-298450" lvl="1" marL="914400" rtl="0" algn="l">
              <a:spcBef>
                <a:spcPts val="0"/>
              </a:spcBef>
              <a:spcAft>
                <a:spcPts val="0"/>
              </a:spcAft>
              <a:buSzPts val="1100"/>
              <a:buChar char="○"/>
            </a:pPr>
            <a:r>
              <a:rPr lang="en"/>
              <a:t>Google Maps for the geofencing and location services</a:t>
            </a:r>
            <a:endParaRPr/>
          </a:p>
          <a:p>
            <a:pPr indent="-311150" lvl="0" marL="457200" rtl="0" algn="l">
              <a:spcBef>
                <a:spcPts val="0"/>
              </a:spcBef>
              <a:spcAft>
                <a:spcPts val="0"/>
              </a:spcAft>
              <a:buSzPts val="1300"/>
              <a:buChar char="●"/>
            </a:pPr>
            <a:r>
              <a:rPr lang="en"/>
              <a:t>Mobile Application</a:t>
            </a:r>
            <a:endParaRPr/>
          </a:p>
          <a:p>
            <a:pPr indent="-298450" lvl="1" marL="914400" rtl="0" algn="l">
              <a:spcBef>
                <a:spcPts val="0"/>
              </a:spcBef>
              <a:spcAft>
                <a:spcPts val="0"/>
              </a:spcAft>
              <a:buSzPts val="1100"/>
              <a:buChar char="○"/>
            </a:pPr>
            <a:r>
              <a:rPr lang="en"/>
              <a:t>Android SDK v28</a:t>
            </a:r>
            <a:endParaRPr/>
          </a:p>
          <a:p>
            <a:pPr indent="-298450" lvl="1" marL="914400" rtl="0" algn="l">
              <a:spcBef>
                <a:spcPts val="0"/>
              </a:spcBef>
              <a:spcAft>
                <a:spcPts val="0"/>
              </a:spcAft>
              <a:buSzPts val="1100"/>
              <a:buChar char="○"/>
            </a:pPr>
            <a:r>
              <a:rPr lang="en"/>
              <a:t>Google Maps for location services</a:t>
            </a:r>
            <a:endParaRPr/>
          </a:p>
          <a:p>
            <a:pPr indent="-311150" lvl="0" marL="457200" rtl="0" algn="l">
              <a:spcBef>
                <a:spcPts val="0"/>
              </a:spcBef>
              <a:spcAft>
                <a:spcPts val="0"/>
              </a:spcAft>
              <a:buSzPts val="1300"/>
              <a:buChar char="●"/>
            </a:pPr>
            <a:r>
              <a:rPr lang="en"/>
              <a:t>Shared</a:t>
            </a:r>
            <a:endParaRPr/>
          </a:p>
          <a:p>
            <a:pPr indent="-298450" lvl="1" marL="914400" rtl="0" algn="l">
              <a:spcBef>
                <a:spcPts val="0"/>
              </a:spcBef>
              <a:spcAft>
                <a:spcPts val="0"/>
              </a:spcAft>
              <a:buSzPts val="1100"/>
              <a:buChar char="○"/>
            </a:pPr>
            <a:r>
              <a:rPr lang="en"/>
              <a:t>Firebase</a:t>
            </a:r>
            <a:endParaRPr/>
          </a:p>
          <a:p>
            <a:pPr indent="-298450" lvl="2" marL="1371600" rtl="0" algn="l">
              <a:spcBef>
                <a:spcPts val="0"/>
              </a:spcBef>
              <a:spcAft>
                <a:spcPts val="0"/>
              </a:spcAft>
              <a:buSzPts val="1100"/>
              <a:buChar char="■"/>
            </a:pPr>
            <a:r>
              <a:rPr lang="en"/>
              <a:t>Real Time Database</a:t>
            </a:r>
            <a:endParaRPr/>
          </a:p>
          <a:p>
            <a:pPr indent="-298450" lvl="2" marL="1371600" rtl="0" algn="l">
              <a:spcBef>
                <a:spcPts val="0"/>
              </a:spcBef>
              <a:spcAft>
                <a:spcPts val="0"/>
              </a:spcAft>
              <a:buSzPts val="1100"/>
              <a:buChar char="■"/>
            </a:pPr>
            <a:r>
              <a:rPr lang="en"/>
              <a:t>User Authentication</a:t>
            </a:r>
            <a:endParaRPr/>
          </a:p>
          <a:p>
            <a:pPr indent="-298450" lvl="2" marL="1371600" rtl="0" algn="l">
              <a:spcBef>
                <a:spcPts val="0"/>
              </a:spcBef>
              <a:spcAft>
                <a:spcPts val="0"/>
              </a:spcAft>
              <a:buSzPts val="1100"/>
              <a:buChar char="■"/>
            </a:pPr>
            <a:r>
              <a:rPr lang="en"/>
              <a:t>Functions</a:t>
            </a:r>
            <a:endParaRPr/>
          </a:p>
        </p:txBody>
      </p:sp>
      <p:pic>
        <p:nvPicPr>
          <p:cNvPr id="214" name="Google Shape;214;p31"/>
          <p:cNvPicPr preferRelativeResize="0"/>
          <p:nvPr/>
        </p:nvPicPr>
        <p:blipFill>
          <a:blip r:embed="rId3">
            <a:alphaModFix/>
          </a:blip>
          <a:stretch>
            <a:fillRect/>
          </a:stretch>
        </p:blipFill>
        <p:spPr>
          <a:xfrm>
            <a:off x="6583681" y="393325"/>
            <a:ext cx="1741174" cy="159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Risks</a:t>
            </a:r>
            <a:endParaRPr/>
          </a:p>
        </p:txBody>
      </p:sp>
      <p:sp>
        <p:nvSpPr>
          <p:cNvPr id="220" name="Google Shape;220;p3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Potential Database Issues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Risk mitigation strategy</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Limit the structure to a set template for every course with no deviation other than 9 or 18 holes</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Clear old data (unless it’s player history) from the database each night</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Mobile/Web App Communication Issues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Risk mitigation strategy</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Utilize services that are known to be reliable and have minimal downtime</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Location Service Issues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Risk mitigation strategy</a:t>
            </a:r>
            <a:endParaRPr>
              <a:solidFill>
                <a:srgbClr val="000000"/>
              </a:solidFill>
            </a:endParaRPr>
          </a:p>
          <a:p>
            <a:pPr indent="-298450" lvl="2" marL="1371600" rtl="0" algn="l">
              <a:spcBef>
                <a:spcPts val="0"/>
              </a:spcBef>
              <a:spcAft>
                <a:spcPts val="0"/>
              </a:spcAft>
              <a:buClr>
                <a:srgbClr val="000000"/>
              </a:buClr>
              <a:buSzPts val="1100"/>
              <a:buChar char="■"/>
            </a:pPr>
            <a:r>
              <a:rPr lang="en">
                <a:solidFill>
                  <a:srgbClr val="000000"/>
                </a:solidFill>
              </a:rPr>
              <a:t>Save coordinates in Firebase in case a refresh is needed</a:t>
            </a:r>
            <a:endParaRPr>
              <a:solidFill>
                <a:srgbClr val="000000"/>
              </a:solidFill>
            </a:endParaRPr>
          </a:p>
        </p:txBody>
      </p:sp>
      <p:pic>
        <p:nvPicPr>
          <p:cNvPr id="221" name="Google Shape;221;p32"/>
          <p:cNvPicPr preferRelativeResize="0"/>
          <p:nvPr/>
        </p:nvPicPr>
        <p:blipFill>
          <a:blip r:embed="rId3">
            <a:alphaModFix/>
          </a:blip>
          <a:stretch>
            <a:fillRect/>
          </a:stretch>
        </p:blipFill>
        <p:spPr>
          <a:xfrm>
            <a:off x="7000025" y="615100"/>
            <a:ext cx="1324826" cy="1185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Requirements</a:t>
            </a:r>
            <a:endParaRPr/>
          </a:p>
        </p:txBody>
      </p:sp>
      <p:sp>
        <p:nvSpPr>
          <p:cNvPr id="227" name="Google Shape;227;p3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Admin Website</a:t>
            </a:r>
            <a:endParaRPr/>
          </a:p>
          <a:p>
            <a:pPr indent="-298450" lvl="1" marL="914400" rtl="0" algn="l">
              <a:spcBef>
                <a:spcPts val="0"/>
              </a:spcBef>
              <a:spcAft>
                <a:spcPts val="0"/>
              </a:spcAft>
              <a:buSzPts val="1100"/>
              <a:buChar char="○"/>
            </a:pPr>
            <a:r>
              <a:rPr lang="en"/>
              <a:t>Any device that has a modern internet browser installed</a:t>
            </a:r>
            <a:endParaRPr/>
          </a:p>
          <a:p>
            <a:pPr indent="-298450" lvl="1" marL="914400" rtl="0" algn="l">
              <a:spcBef>
                <a:spcPts val="0"/>
              </a:spcBef>
              <a:spcAft>
                <a:spcPts val="0"/>
              </a:spcAft>
              <a:buSzPts val="1100"/>
              <a:buChar char="○"/>
            </a:pPr>
            <a:r>
              <a:rPr lang="en"/>
              <a:t>A larger screened device is preferable since there is potential to be quite a lot of data</a:t>
            </a:r>
            <a:endParaRPr/>
          </a:p>
          <a:p>
            <a:pPr indent="-298450" lvl="2" marL="1371600" rtl="0" algn="l">
              <a:spcBef>
                <a:spcPts val="0"/>
              </a:spcBef>
              <a:spcAft>
                <a:spcPts val="0"/>
              </a:spcAft>
              <a:buSzPts val="1100"/>
              <a:buChar char="■"/>
            </a:pPr>
            <a:r>
              <a:rPr lang="en"/>
              <a:t>Flex property allows scaling, however, a prompt will appear to ask users to tilt devices into landscape to preserve the scale and readability of charts and graphs</a:t>
            </a:r>
            <a:endParaRPr/>
          </a:p>
          <a:p>
            <a:pPr indent="-311150" lvl="0" marL="457200" rtl="0" algn="l">
              <a:spcBef>
                <a:spcPts val="0"/>
              </a:spcBef>
              <a:spcAft>
                <a:spcPts val="0"/>
              </a:spcAft>
              <a:buSzPts val="1300"/>
              <a:buChar char="●"/>
            </a:pPr>
            <a:r>
              <a:rPr lang="en"/>
              <a:t>Mobile Application</a:t>
            </a:r>
            <a:endParaRPr/>
          </a:p>
          <a:p>
            <a:pPr indent="-298450" lvl="1" marL="914400" rtl="0" algn="l">
              <a:spcBef>
                <a:spcPts val="0"/>
              </a:spcBef>
              <a:spcAft>
                <a:spcPts val="0"/>
              </a:spcAft>
              <a:buSzPts val="1100"/>
              <a:buChar char="○"/>
            </a:pPr>
            <a:r>
              <a:rPr lang="en"/>
              <a:t>Any device running </a:t>
            </a:r>
            <a:r>
              <a:rPr lang="en"/>
              <a:t>Android 4.0.3 Ice Cream Sandwich</a:t>
            </a:r>
            <a:r>
              <a:rPr lang="en"/>
              <a:t> or higher with Google Play Store connectivity</a:t>
            </a:r>
            <a:endParaRPr/>
          </a:p>
          <a:p>
            <a:pPr indent="-298450" lvl="1" marL="914400" rtl="0" algn="l">
              <a:spcBef>
                <a:spcPts val="0"/>
              </a:spcBef>
              <a:spcAft>
                <a:spcPts val="0"/>
              </a:spcAft>
              <a:buSzPts val="1100"/>
              <a:buChar char="○"/>
            </a:pPr>
            <a:r>
              <a:rPr lang="en"/>
              <a:t>GPS turned on</a:t>
            </a:r>
            <a:endParaRPr/>
          </a:p>
          <a:p>
            <a:pPr indent="-298450" lvl="1" marL="914400" rtl="0" algn="l">
              <a:spcBef>
                <a:spcPts val="0"/>
              </a:spcBef>
              <a:spcAft>
                <a:spcPts val="0"/>
              </a:spcAft>
              <a:buSzPts val="1100"/>
              <a:buChar char="○"/>
            </a:pPr>
            <a:r>
              <a:rPr lang="en"/>
              <a:t>Mobile data turned on</a:t>
            </a:r>
            <a:endParaRPr/>
          </a:p>
        </p:txBody>
      </p:sp>
      <p:pic>
        <p:nvPicPr>
          <p:cNvPr id="228" name="Google Shape;228;p33"/>
          <p:cNvPicPr preferRelativeResize="0"/>
          <p:nvPr/>
        </p:nvPicPr>
        <p:blipFill>
          <a:blip r:embed="rId3">
            <a:alphaModFix/>
          </a:blip>
          <a:stretch>
            <a:fillRect/>
          </a:stretch>
        </p:blipFill>
        <p:spPr>
          <a:xfrm>
            <a:off x="6888625" y="554500"/>
            <a:ext cx="1436224" cy="143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